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Poppins" panose="00000500000000000000" pitchFamily="2" charset="0"/>
      <p:regular r:id="rId11"/>
      <p:bold r:id="rId12"/>
      <p:boldItalic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1263" autoAdjust="0"/>
  </p:normalViewPr>
  <p:slideViewPr>
    <p:cSldViewPr snapToGrid="0" snapToObjects="1">
      <p:cViewPr varScale="1">
        <p:scale>
          <a:sx n="71" d="100"/>
          <a:sy n="71" d="100"/>
        </p:scale>
        <p:origin x="90"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0T02:47:17.288"/>
    </inkml:context>
    <inkml:brush xml:id="br0">
      <inkml:brushProperty name="width" value="0.05" units="cm"/>
      <inkml:brushProperty name="height" value="0.05" units="cm"/>
    </inkml:brush>
  </inkml:definitions>
  <inkml:trace contextRef="#ctx0" brushRef="#br0">156 1 24575,'-26'84'0,"-35"97"0,-7 17-8191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0T02:49:16.971"/>
    </inkml:context>
    <inkml:brush xml:id="br0">
      <inkml:brushProperty name="width" value="0.05" units="cm"/>
      <inkml:brushProperty name="height" value="0.05" units="cm"/>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Today we'll be discussing how to effectively refer to figures, like graphs, diagrams, and screenshots, in research articles. As computer science students, you'll often need to include these visuals in your work to illustrate and support your ideas.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Let's start with the first two methods for referring to figures. The Direct Reference method involves simply mentioning the figure number within your text, typically in parentheses. It's great when the figure provides supplementary information. Imagine saying, 'We use a machine learning model to detect fraudulent transactions (Figure 1). The second method is Sentence Incorporation. This is when you weave the figure reference into your sentence itself. It works best when the figure is central to the discussion. For example, 'As shown in Figure 2, our neural network architecture consists of multiple layers, including input, hidden, and output layers.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Moving on, our third method is the Descriptive Reference. Use this when the figure contains complex information that needs a brief explanation. An instance would be, 'Figure 3 presents a flowchart outlining the steps of our proposed algorithm, from data preprocessing to the final output.' Finally, there's the Citation-Style Reference. Treat the figure like a citation, so you can refer to it without disrupting the flow of your sentence. An example could be, 'Our findings are consistent with previous research, which indicates a rise in the use of quantum computing in recent years (see Figure 4).</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To wrap up, we've explored four methods of referring to figures: Direct Reference, Sentence Incorporation, Descriptive Reference, and Citation-Style Reference. Remember, when you include figures, ensure they're numbered, captioned descriptively, and clearly legible. As you embark on writing your research articles, these techniques will be invaluable. </a:t>
            </a:r>
            <a:r>
              <a:rPr lang="en-US" sz="1800">
                <a:effectLst/>
                <a:latin typeface="Arial" panose="020B0604020202020204" pitchFamily="34" charset="0"/>
                <a:ea typeface="Arial" panose="020B0604020202020204" pitchFamily="34" charset="0"/>
              </a:rPr>
              <a:t>Happy writing, folks!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5.png"/><Relationship Id="rId4"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Referring to </a:t>
            </a:r>
          </a:p>
          <a:p>
            <a:pPr algn="l">
              <a:lnSpc>
                <a:spcPts val="7668"/>
              </a:lnSpc>
              <a:buNone/>
            </a:pPr>
            <a:r>
              <a:rPr lang="en-US" sz="6750" dirty="0">
                <a:solidFill>
                  <a:srgbClr val="FFC000"/>
                </a:solidFill>
                <a:latin typeface="Poppins" pitchFamily="34" charset="0"/>
                <a:ea typeface="Poppins" pitchFamily="34" charset="-122"/>
                <a:cs typeface="Poppins" pitchFamily="34" charset="-120"/>
              </a:rPr>
              <a:t>figures</a:t>
            </a:r>
            <a:endParaRPr lang="en-US" dirty="0"/>
          </a:p>
        </p:txBody>
      </p:sp>
      <p:pic>
        <p:nvPicPr>
          <p:cNvPr id="7" name="Object 6" descr="preencoded.png"/>
          <p:cNvPicPr>
            <a:picLocks noChangeAspect="1"/>
          </p:cNvPicPr>
          <p:nvPr/>
        </p:nvPicPr>
        <p:blipFill>
          <a:blip r:embed="rId5"/>
          <a:srcRect l="31458" r="31458"/>
          <a:stretch/>
        </p:blipFill>
        <p:spPr>
          <a:xfrm>
            <a:off x="8379905" y="0"/>
            <a:ext cx="3809047"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4" name="Object 3">
            <a:extLst>
              <a:ext uri="{FF2B5EF4-FFF2-40B4-BE49-F238E27FC236}">
                <a16:creationId xmlns:a16="http://schemas.microsoft.com/office/drawing/2014/main" id="{E2A81B6B-5149-FE9A-3DBB-C5C840714AB6}"/>
              </a:ext>
            </a:extLst>
          </p:cNvPr>
          <p:cNvSpPr/>
          <p:nvPr/>
        </p:nvSpPr>
        <p:spPr>
          <a:xfrm>
            <a:off x="495175" y="3841911"/>
            <a:ext cx="7782836" cy="2378415"/>
          </a:xfrm>
          <a:prstGeom prst="rect">
            <a:avLst/>
          </a:prstGeom>
          <a:noFill/>
        </p:spPr>
        <p:txBody>
          <a:bodyPr wrap="square" lIns="0" tIns="0" rIns="0" bIns="0" rtlCol="0" anchor="t"/>
          <a:lstStyle/>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Importance of correctly referring to figures </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endParaRPr lang="en-US" sz="2000" dirty="0">
              <a:solidFill>
                <a:srgbClr val="FFC000"/>
              </a:solidFill>
              <a:latin typeface="Poppins" pitchFamily="34" charset="0"/>
              <a:ea typeface="Poppins" pitchFamily="34" charset="-122"/>
              <a:cs typeface="Poppins" pitchFamily="34" charset="-120"/>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Overview of presentation: </a:t>
            </a:r>
            <a:r>
              <a:rPr lang="en-US" sz="2000" dirty="0">
                <a:solidFill>
                  <a:schemeClr val="bg1"/>
                </a:solidFill>
                <a:latin typeface="Poppins" pitchFamily="34" charset="0"/>
                <a:ea typeface="Poppins" pitchFamily="34" charset="-122"/>
                <a:cs typeface="Poppins" pitchFamily="34" charset="-120"/>
              </a:rPr>
              <a:t>Introduction to different methods for referring to figures such as graphs, diagrams, and screenshots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7" name="Object 1">
            <a:extLst>
              <a:ext uri="{FF2B5EF4-FFF2-40B4-BE49-F238E27FC236}">
                <a16:creationId xmlns:a16="http://schemas.microsoft.com/office/drawing/2014/main" id="{B14972AB-CE0B-3D8A-897C-108019EBEC3E}"/>
              </a:ext>
            </a:extLst>
          </p:cNvPr>
          <p:cNvSpPr/>
          <p:nvPr/>
        </p:nvSpPr>
        <p:spPr>
          <a:xfrm>
            <a:off x="926634" y="669473"/>
            <a:ext cx="10562751"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Methods of Reference (Part 1)</a:t>
            </a:r>
            <a:endParaRPr lang="en-US" sz="3600" dirty="0"/>
          </a:p>
        </p:txBody>
      </p:sp>
      <p:sp>
        <p:nvSpPr>
          <p:cNvPr id="8" name="Object 3">
            <a:extLst>
              <a:ext uri="{FF2B5EF4-FFF2-40B4-BE49-F238E27FC236}">
                <a16:creationId xmlns:a16="http://schemas.microsoft.com/office/drawing/2014/main" id="{D544FED7-ED46-9F98-11AA-268BC7C01603}"/>
              </a:ext>
            </a:extLst>
          </p:cNvPr>
          <p:cNvSpPr/>
          <p:nvPr/>
        </p:nvSpPr>
        <p:spPr>
          <a:xfrm>
            <a:off x="495174" y="1883691"/>
            <a:ext cx="10863706" cy="1651990"/>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Direct</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Definition: </a:t>
            </a:r>
            <a:r>
              <a:rPr lang="en-US" sz="2000" dirty="0">
                <a:solidFill>
                  <a:schemeClr val="bg1"/>
                </a:solidFill>
                <a:latin typeface="Poppins" pitchFamily="34" charset="0"/>
                <a:ea typeface="Poppins" pitchFamily="34" charset="-122"/>
                <a:cs typeface="Poppins" pitchFamily="34" charset="-120"/>
              </a:rPr>
              <a:t>Straightforward mention of the figure by its number, usually in parentheses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Usage: </a:t>
            </a:r>
            <a:r>
              <a:rPr lang="en-US" sz="2000" dirty="0">
                <a:solidFill>
                  <a:schemeClr val="bg1"/>
                </a:solidFill>
                <a:latin typeface="Poppins" pitchFamily="34" charset="0"/>
                <a:ea typeface="Poppins" pitchFamily="34" charset="-122"/>
                <a:cs typeface="Poppins" pitchFamily="34" charset="-120"/>
              </a:rPr>
              <a:t>When figures provide supplementary information</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We utilize a machine learning model for detection of fraudulent transactions (Figure 1).</a:t>
            </a:r>
          </a:p>
        </p:txBody>
      </p:sp>
      <p:sp>
        <p:nvSpPr>
          <p:cNvPr id="9" name="Object 3">
            <a:extLst>
              <a:ext uri="{FF2B5EF4-FFF2-40B4-BE49-F238E27FC236}">
                <a16:creationId xmlns:a16="http://schemas.microsoft.com/office/drawing/2014/main" id="{3A3FC427-20A1-55BE-CA64-FD84D01BF5B0}"/>
              </a:ext>
            </a:extLst>
          </p:cNvPr>
          <p:cNvSpPr/>
          <p:nvPr/>
        </p:nvSpPr>
        <p:spPr>
          <a:xfrm>
            <a:off x="495174" y="4423692"/>
            <a:ext cx="10152505" cy="1651990"/>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Sentence incorporation</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Definition: </a:t>
            </a:r>
            <a:r>
              <a:rPr lang="en-US" sz="2000" dirty="0">
                <a:solidFill>
                  <a:schemeClr val="bg1"/>
                </a:solidFill>
                <a:latin typeface="Poppins" pitchFamily="34" charset="0"/>
                <a:ea typeface="Poppins" pitchFamily="34" charset="-122"/>
                <a:cs typeface="Poppins" pitchFamily="34" charset="-120"/>
              </a:rPr>
              <a:t>Integrating the figure reference directly into your sentence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Usage: </a:t>
            </a:r>
            <a:r>
              <a:rPr lang="en-US" sz="2000" dirty="0">
                <a:solidFill>
                  <a:schemeClr val="bg1"/>
                </a:solidFill>
                <a:latin typeface="Poppins" pitchFamily="34" charset="0"/>
                <a:ea typeface="Poppins" pitchFamily="34" charset="-122"/>
                <a:cs typeface="Poppins" pitchFamily="34" charset="-120"/>
              </a:rPr>
              <a:t>When the figure is central to the discussion</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Figure 2 illustrates the architecture of the neural network, consisting of multiple layers such as the input layer, hidden layers, and the output layer.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77D77684-2C05-EE8A-3B82-850984CBCF57}"/>
              </a:ext>
            </a:extLst>
          </p:cNvPr>
          <p:cNvSpPr/>
          <p:nvPr/>
        </p:nvSpPr>
        <p:spPr>
          <a:xfrm>
            <a:off x="926634" y="669473"/>
            <a:ext cx="10562751"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Methods of Reference (Part 2)</a:t>
            </a:r>
            <a:endParaRPr lang="en-US" sz="3600" dirty="0"/>
          </a:p>
        </p:txBody>
      </p:sp>
      <p:sp>
        <p:nvSpPr>
          <p:cNvPr id="3" name="Object 3">
            <a:extLst>
              <a:ext uri="{FF2B5EF4-FFF2-40B4-BE49-F238E27FC236}">
                <a16:creationId xmlns:a16="http://schemas.microsoft.com/office/drawing/2014/main" id="{9C0F17E1-BB15-8CAD-43F0-6278D92988B0}"/>
              </a:ext>
            </a:extLst>
          </p:cNvPr>
          <p:cNvSpPr/>
          <p:nvPr/>
        </p:nvSpPr>
        <p:spPr>
          <a:xfrm>
            <a:off x="495174" y="1883691"/>
            <a:ext cx="10863706" cy="1651990"/>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Descriptive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Definition: </a:t>
            </a:r>
            <a:r>
              <a:rPr lang="en-US" sz="2000" dirty="0">
                <a:solidFill>
                  <a:schemeClr val="bg1"/>
                </a:solidFill>
                <a:latin typeface="Poppins" pitchFamily="34" charset="0"/>
                <a:ea typeface="Poppins" pitchFamily="34" charset="-122"/>
                <a:cs typeface="Poppins" pitchFamily="34" charset="-120"/>
              </a:rPr>
              <a:t>Highlighting the content of the figure in your text</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Usage: </a:t>
            </a:r>
            <a:r>
              <a:rPr lang="en-US" sz="2000" dirty="0">
                <a:solidFill>
                  <a:schemeClr val="bg1"/>
                </a:solidFill>
                <a:latin typeface="Poppins" pitchFamily="34" charset="0"/>
                <a:ea typeface="Poppins" pitchFamily="34" charset="-122"/>
                <a:cs typeface="Poppins" pitchFamily="34" charset="-120"/>
              </a:rPr>
              <a:t>When the figure contains complex information needing brief explanation in the text.</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The flowchart presented in Figure 3 outlines the steps of the proposed algorithm, from data preprocessing to the final output.</a:t>
            </a:r>
          </a:p>
        </p:txBody>
      </p:sp>
      <p:sp>
        <p:nvSpPr>
          <p:cNvPr id="4" name="Object 3">
            <a:extLst>
              <a:ext uri="{FF2B5EF4-FFF2-40B4-BE49-F238E27FC236}">
                <a16:creationId xmlns:a16="http://schemas.microsoft.com/office/drawing/2014/main" id="{6472FC3E-65B4-2808-AA0E-0476575DC16E}"/>
              </a:ext>
            </a:extLst>
          </p:cNvPr>
          <p:cNvSpPr/>
          <p:nvPr/>
        </p:nvSpPr>
        <p:spPr>
          <a:xfrm>
            <a:off x="495174" y="4423692"/>
            <a:ext cx="10152505" cy="1651990"/>
          </a:xfrm>
          <a:prstGeom prst="rect">
            <a:avLst/>
          </a:prstGeom>
          <a:noFill/>
        </p:spPr>
        <p:txBody>
          <a:bodyPr wrap="square" lIns="0" tIns="0" rIns="0" bIns="0" rtlCol="0" anchor="t"/>
          <a:lstStyle/>
          <a:p>
            <a:pPr marR="0" lvl="1">
              <a:lnSpc>
                <a:spcPct val="115000"/>
              </a:lnSpc>
              <a:spcBef>
                <a:spcPts val="0"/>
              </a:spcBef>
              <a:spcAft>
                <a:spcPts val="0"/>
              </a:spcAft>
              <a:buSzPts val="1000"/>
              <a:tabLst>
                <a:tab pos="914400" algn="l"/>
              </a:tabLst>
            </a:pPr>
            <a:r>
              <a:rPr lang="en-US" sz="2000" dirty="0">
                <a:solidFill>
                  <a:schemeClr val="bg1"/>
                </a:solidFill>
                <a:effectLst/>
                <a:latin typeface="Arial" panose="020B0604020202020204" pitchFamily="34" charset="0"/>
                <a:ea typeface="ＭＳ 明朝" panose="02020609040205080304" pitchFamily="17" charset="-128"/>
              </a:rPr>
              <a:t>Citation-style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Definition: </a:t>
            </a:r>
            <a:r>
              <a:rPr lang="en-US" sz="2000" dirty="0">
                <a:solidFill>
                  <a:schemeClr val="bg1"/>
                </a:solidFill>
                <a:latin typeface="Poppins" pitchFamily="34" charset="0"/>
                <a:ea typeface="Poppins" pitchFamily="34" charset="-122"/>
                <a:cs typeface="Poppins" pitchFamily="34" charset="-120"/>
              </a:rPr>
              <a:t>Treating the figure as you would a citation</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Usage: </a:t>
            </a:r>
            <a:r>
              <a:rPr lang="en-US" sz="2000" dirty="0">
                <a:solidFill>
                  <a:schemeClr val="bg1"/>
                </a:solidFill>
                <a:latin typeface="Poppins" pitchFamily="34" charset="0"/>
                <a:ea typeface="Poppins" pitchFamily="34" charset="-122"/>
                <a:cs typeface="Poppins" pitchFamily="34" charset="-120"/>
              </a:rPr>
              <a:t>When you want to refer to a figure without interrupting the flow of the sentence.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a:t>
            </a:r>
            <a:r>
              <a:rPr lang="en-US" sz="2000" dirty="0">
                <a:solidFill>
                  <a:schemeClr val="bg1"/>
                </a:solidFill>
                <a:latin typeface="Poppins" pitchFamily="34" charset="0"/>
                <a:ea typeface="Poppins" pitchFamily="34" charset="-122"/>
                <a:cs typeface="Poppins" pitchFamily="34" charset="-120"/>
              </a:rPr>
              <a:t>Our findings are in line with previous research, indicating a rise in the use of quantum computing in recent years (refer to Figure 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14" name="TextBox 13">
            <a:extLst>
              <a:ext uri="{FF2B5EF4-FFF2-40B4-BE49-F238E27FC236}">
                <a16:creationId xmlns:a16="http://schemas.microsoft.com/office/drawing/2014/main" id="{39E57A2E-B9AF-7419-6AE3-EA1B8284336E}"/>
              </a:ext>
            </a:extLst>
          </p:cNvPr>
          <p:cNvSpPr txBox="1"/>
          <p:nvPr/>
        </p:nvSpPr>
        <p:spPr>
          <a:xfrm>
            <a:off x="1193188" y="2252740"/>
            <a:ext cx="4295274" cy="2185214"/>
          </a:xfrm>
          <a:prstGeom prst="rect">
            <a:avLst/>
          </a:prstGeom>
          <a:noFill/>
        </p:spPr>
        <p:txBody>
          <a:bodyPr wrap="square" rtlCol="0">
            <a:spAutoFit/>
          </a:bodyPr>
          <a:lstStyle/>
          <a:p>
            <a:endParaRPr lang="en-US" sz="1800" dirty="0">
              <a:solidFill>
                <a:srgbClr val="FFFFFF"/>
              </a:solidFill>
              <a:latin typeface="Poppins" pitchFamily="34" charset="0"/>
              <a:ea typeface="Poppins" pitchFamily="34" charset="-122"/>
              <a:cs typeface="Poppins" pitchFamily="34" charset="-120"/>
            </a:endParaRPr>
          </a:p>
          <a:p>
            <a:r>
              <a:rPr lang="en-US" sz="2000" dirty="0">
                <a:solidFill>
                  <a:srgbClr val="FFC000"/>
                </a:solidFill>
                <a:latin typeface="Poppins" pitchFamily="34" charset="0"/>
                <a:ea typeface="Poppins" pitchFamily="34" charset="-122"/>
                <a:cs typeface="Poppins" pitchFamily="34" charset="-120"/>
              </a:rPr>
              <a:t>Recap of the four methods:</a:t>
            </a:r>
          </a:p>
          <a:p>
            <a:pPr marL="285750" indent="-285750">
              <a:buFont typeface="Arial" panose="020B0604020202020204" pitchFamily="34" charset="0"/>
              <a:buChar char="•"/>
            </a:pPr>
            <a:r>
              <a:rPr lang="en-US" sz="2000" dirty="0">
                <a:solidFill>
                  <a:srgbClr val="FFFFFF"/>
                </a:solidFill>
                <a:latin typeface="Poppins" pitchFamily="34" charset="0"/>
                <a:ea typeface="Poppins" pitchFamily="34" charset="-122"/>
                <a:cs typeface="Poppins" pitchFamily="34" charset="-120"/>
              </a:rPr>
              <a:t>Direct Reference</a:t>
            </a:r>
          </a:p>
          <a:p>
            <a:pPr marL="285750" indent="-285750">
              <a:buFont typeface="Arial" panose="020B0604020202020204" pitchFamily="34" charset="0"/>
              <a:buChar char="•"/>
            </a:pPr>
            <a:r>
              <a:rPr lang="en-US" sz="2000" dirty="0">
                <a:solidFill>
                  <a:srgbClr val="FFFFFF"/>
                </a:solidFill>
                <a:latin typeface="Poppins" pitchFamily="34" charset="0"/>
                <a:ea typeface="Poppins" pitchFamily="34" charset="-122"/>
                <a:cs typeface="Poppins" pitchFamily="34" charset="-120"/>
              </a:rPr>
              <a:t>Sentence Incorporation</a:t>
            </a:r>
          </a:p>
          <a:p>
            <a:pPr marL="285750" indent="-285750">
              <a:buFont typeface="Arial" panose="020B0604020202020204" pitchFamily="34" charset="0"/>
              <a:buChar char="•"/>
            </a:pPr>
            <a:r>
              <a:rPr lang="en-US" sz="2000" dirty="0">
                <a:solidFill>
                  <a:srgbClr val="FFFFFF"/>
                </a:solidFill>
                <a:latin typeface="Poppins" pitchFamily="34" charset="0"/>
                <a:ea typeface="Poppins" pitchFamily="34" charset="-122"/>
                <a:cs typeface="Poppins" pitchFamily="34" charset="-120"/>
              </a:rPr>
              <a:t>Descriptive Reference</a:t>
            </a:r>
          </a:p>
          <a:p>
            <a:pPr marL="285750" indent="-285750">
              <a:buFont typeface="Arial" panose="020B0604020202020204" pitchFamily="34" charset="0"/>
              <a:buChar char="•"/>
            </a:pPr>
            <a:r>
              <a:rPr lang="en-US" sz="2000" dirty="0">
                <a:solidFill>
                  <a:srgbClr val="FFFFFF"/>
                </a:solidFill>
                <a:latin typeface="Poppins" pitchFamily="34" charset="0"/>
                <a:ea typeface="Poppins" pitchFamily="34" charset="-122"/>
                <a:cs typeface="Poppins" pitchFamily="34" charset="-120"/>
              </a:rPr>
              <a:t>Citation-Style Reference</a:t>
            </a:r>
          </a:p>
          <a:p>
            <a:endParaRPr lang="en-US" dirty="0">
              <a:solidFill>
                <a:schemeClr val="bg1"/>
              </a:solidFill>
            </a:endParaRPr>
          </a:p>
        </p:txBody>
      </p:sp>
      <p:sp>
        <p:nvSpPr>
          <p:cNvPr id="2" name="Object 1">
            <a:extLst>
              <a:ext uri="{FF2B5EF4-FFF2-40B4-BE49-F238E27FC236}">
                <a16:creationId xmlns:a16="http://schemas.microsoft.com/office/drawing/2014/main" id="{4A570615-AC5D-E4BA-5413-3D19913E3D50}"/>
              </a:ext>
            </a:extLst>
          </p:cNvPr>
          <p:cNvSpPr/>
          <p:nvPr/>
        </p:nvSpPr>
        <p:spPr>
          <a:xfrm>
            <a:off x="951469" y="1063557"/>
            <a:ext cx="10562751"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Summary</a:t>
            </a:r>
            <a:endParaRPr lang="en-US" sz="3600" dirty="0"/>
          </a:p>
        </p:txBody>
      </p:sp>
      <p:sp>
        <p:nvSpPr>
          <p:cNvPr id="4" name="TextBox 3">
            <a:extLst>
              <a:ext uri="{FF2B5EF4-FFF2-40B4-BE49-F238E27FC236}">
                <a16:creationId xmlns:a16="http://schemas.microsoft.com/office/drawing/2014/main" id="{F9646A5E-0E39-A5C9-8B00-1323C806100D}"/>
              </a:ext>
            </a:extLst>
          </p:cNvPr>
          <p:cNvSpPr txBox="1"/>
          <p:nvPr/>
        </p:nvSpPr>
        <p:spPr>
          <a:xfrm>
            <a:off x="1193188" y="4441248"/>
            <a:ext cx="7442812" cy="1631216"/>
          </a:xfrm>
          <a:prstGeom prst="rect">
            <a:avLst/>
          </a:prstGeom>
          <a:noFill/>
        </p:spPr>
        <p:txBody>
          <a:bodyPr wrap="square">
            <a:spAutoFit/>
          </a:bodyPr>
          <a:lstStyle/>
          <a:p>
            <a:r>
              <a:rPr lang="en-US" sz="2000" dirty="0">
                <a:solidFill>
                  <a:srgbClr val="FFC000"/>
                </a:solidFill>
                <a:latin typeface="Poppins" pitchFamily="34" charset="0"/>
                <a:ea typeface="Poppins" pitchFamily="34" charset="-122"/>
                <a:cs typeface="Poppins" pitchFamily="34" charset="-120"/>
              </a:rPr>
              <a:t>Reminder: </a:t>
            </a:r>
          </a:p>
          <a:p>
            <a:r>
              <a:rPr lang="en-US" sz="2000" dirty="0">
                <a:solidFill>
                  <a:schemeClr val="bg1"/>
                </a:solidFill>
                <a:latin typeface="Poppins" pitchFamily="34" charset="0"/>
                <a:ea typeface="Poppins" pitchFamily="34" charset="-122"/>
                <a:cs typeface="Poppins" pitchFamily="34" charset="-120"/>
              </a:rPr>
              <a:t>All figures </a:t>
            </a:r>
            <a:r>
              <a:rPr lang="en-US" sz="2000">
                <a:solidFill>
                  <a:schemeClr val="bg1"/>
                </a:solidFill>
                <a:latin typeface="Poppins" pitchFamily="34" charset="0"/>
                <a:ea typeface="Poppins" pitchFamily="34" charset="-122"/>
                <a:cs typeface="Poppins" pitchFamily="34" charset="-120"/>
              </a:rPr>
              <a:t>should be: </a:t>
            </a:r>
            <a:endParaRPr lang="en-US" sz="2000" dirty="0">
              <a:solidFill>
                <a:schemeClr val="bg1"/>
              </a:solidFill>
              <a:latin typeface="Poppins" pitchFamily="34" charset="0"/>
              <a:ea typeface="Poppins" pitchFamily="34" charset="-122"/>
              <a:cs typeface="Poppins" pitchFamily="34" charset="-120"/>
            </a:endParaRPr>
          </a:p>
          <a:p>
            <a:pPr marL="285750" indent="-285750">
              <a:buFont typeface="Arial" panose="020B0604020202020204" pitchFamily="34" charset="0"/>
              <a:buChar char="•"/>
            </a:pPr>
            <a:r>
              <a:rPr lang="en-US" sz="2000" dirty="0">
                <a:solidFill>
                  <a:schemeClr val="bg1"/>
                </a:solidFill>
                <a:latin typeface="Poppins" pitchFamily="34" charset="0"/>
                <a:ea typeface="Poppins" pitchFamily="34" charset="-122"/>
                <a:cs typeface="Poppins" pitchFamily="34" charset="-120"/>
              </a:rPr>
              <a:t>numbered, </a:t>
            </a:r>
          </a:p>
          <a:p>
            <a:pPr marL="285750" indent="-285750">
              <a:buFont typeface="Arial" panose="020B0604020202020204" pitchFamily="34" charset="0"/>
              <a:buChar char="•"/>
            </a:pPr>
            <a:r>
              <a:rPr lang="en-US" sz="2000" dirty="0">
                <a:solidFill>
                  <a:schemeClr val="bg1"/>
                </a:solidFill>
                <a:latin typeface="Poppins" pitchFamily="34" charset="0"/>
                <a:ea typeface="Poppins" pitchFamily="34" charset="-122"/>
                <a:cs typeface="Poppins" pitchFamily="34" charset="-120"/>
              </a:rPr>
              <a:t>have descriptive captions, and</a:t>
            </a:r>
          </a:p>
          <a:p>
            <a:pPr marL="285750" indent="-285750">
              <a:buFont typeface="Arial" panose="020B0604020202020204" pitchFamily="34" charset="0"/>
              <a:buChar char="•"/>
            </a:pPr>
            <a:r>
              <a:rPr lang="en-US" sz="2000" dirty="0">
                <a:solidFill>
                  <a:schemeClr val="bg1"/>
                </a:solidFill>
                <a:latin typeface="Poppins" pitchFamily="34" charset="0"/>
                <a:ea typeface="Poppins" pitchFamily="34" charset="-122"/>
                <a:cs typeface="Poppins" pitchFamily="34" charset="-120"/>
              </a:rPr>
              <a:t> be clearly legible.</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461E932-1585-7FE9-2350-F33873F4CC2C}"/>
                  </a:ext>
                </a:extLst>
              </p14:cNvPr>
              <p14:cNvContentPartPr/>
              <p14:nvPr/>
            </p14:nvContentPartPr>
            <p14:xfrm>
              <a:off x="2039488" y="77365"/>
              <a:ext cx="56520" cy="167040"/>
            </p14:xfrm>
          </p:contentPart>
        </mc:Choice>
        <mc:Fallback xmlns="">
          <p:pic>
            <p:nvPicPr>
              <p:cNvPr id="5" name="Ink 4">
                <a:extLst>
                  <a:ext uri="{FF2B5EF4-FFF2-40B4-BE49-F238E27FC236}">
                    <a16:creationId xmlns:a16="http://schemas.microsoft.com/office/drawing/2014/main" id="{D461E932-1585-7FE9-2350-F33873F4CC2C}"/>
                  </a:ext>
                </a:extLst>
              </p:cNvPr>
              <p:cNvPicPr/>
              <p:nvPr/>
            </p:nvPicPr>
            <p:blipFill>
              <a:blip r:embed="rId5"/>
              <a:stretch>
                <a:fillRect/>
              </a:stretch>
            </p:blipFill>
            <p:spPr>
              <a:xfrm>
                <a:off x="2030848" y="68725"/>
                <a:ext cx="74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D4100842-0AA3-6E12-A86A-3A95F61D6836}"/>
                  </a:ext>
                </a:extLst>
              </p14:cNvPr>
              <p14:cNvContentPartPr/>
              <p14:nvPr/>
            </p14:nvContentPartPr>
            <p14:xfrm>
              <a:off x="5921008" y="1738765"/>
              <a:ext cx="360" cy="360"/>
            </p14:xfrm>
          </p:contentPart>
        </mc:Choice>
        <mc:Fallback xmlns="">
          <p:pic>
            <p:nvPicPr>
              <p:cNvPr id="6" name="Ink 5">
                <a:extLst>
                  <a:ext uri="{FF2B5EF4-FFF2-40B4-BE49-F238E27FC236}">
                    <a16:creationId xmlns:a16="http://schemas.microsoft.com/office/drawing/2014/main" id="{D4100842-0AA3-6E12-A86A-3A95F61D6836}"/>
                  </a:ext>
                </a:extLst>
              </p:cNvPr>
              <p:cNvPicPr/>
              <p:nvPr/>
            </p:nvPicPr>
            <p:blipFill>
              <a:blip r:embed="rId7"/>
              <a:stretch>
                <a:fillRect/>
              </a:stretch>
            </p:blipFill>
            <p:spPr>
              <a:xfrm>
                <a:off x="5912368" y="1729765"/>
                <a:ext cx="18000" cy="1800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TotalTime>
  <Words>615</Words>
  <Application>Microsoft Office PowerPoint</Application>
  <PresentationFormat>Widescreen</PresentationFormat>
  <Paragraphs>43</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Symbol</vt:lpstr>
      <vt:lpstr>Poppins</vt:lpstr>
      <vt:lpstr>Arial</vt:lpstr>
      <vt:lpstr>Calibri</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John Blake</cp:lastModifiedBy>
  <cp:revision>9</cp:revision>
  <dcterms:created xsi:type="dcterms:W3CDTF">2023-08-09T04:07:22Z</dcterms:created>
  <dcterms:modified xsi:type="dcterms:W3CDTF">2023-08-10T03:53:54Z</dcterms:modified>
</cp:coreProperties>
</file>